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7" r:id="rId2"/>
    <p:sldId id="276" r:id="rId3"/>
    <p:sldId id="272" r:id="rId4"/>
    <p:sldId id="274" r:id="rId5"/>
    <p:sldId id="295" r:id="rId6"/>
    <p:sldId id="286" r:id="rId7"/>
    <p:sldId id="299" r:id="rId8"/>
    <p:sldId id="288" r:id="rId9"/>
    <p:sldId id="296" r:id="rId10"/>
    <p:sldId id="300" r:id="rId11"/>
    <p:sldId id="305" r:id="rId12"/>
    <p:sldId id="306" r:id="rId13"/>
    <p:sldId id="307" r:id="rId14"/>
    <p:sldId id="304" r:id="rId15"/>
    <p:sldId id="301" r:id="rId16"/>
    <p:sldId id="303" r:id="rId17"/>
    <p:sldId id="298" r:id="rId18"/>
    <p:sldId id="308" r:id="rId19"/>
    <p:sldId id="309" r:id="rId20"/>
    <p:sldId id="310" r:id="rId21"/>
    <p:sldId id="312" r:id="rId22"/>
    <p:sldId id="311" r:id="rId23"/>
    <p:sldId id="313" r:id="rId24"/>
    <p:sldId id="293" r:id="rId25"/>
    <p:sldId id="314" r:id="rId2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833D"/>
    <a:srgbClr val="00A9D8"/>
    <a:srgbClr val="307DE1"/>
    <a:srgbClr val="9EA4A8"/>
    <a:srgbClr val="E60C7E"/>
    <a:srgbClr val="C9D11E"/>
    <a:srgbClr val="434342"/>
    <a:srgbClr val="EB7A2C"/>
    <a:srgbClr val="D52155"/>
    <a:srgbClr val="BE0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669"/>
  </p:normalViewPr>
  <p:slideViewPr>
    <p:cSldViewPr>
      <p:cViewPr varScale="1">
        <p:scale>
          <a:sx n="43" d="100"/>
          <a:sy n="43" d="100"/>
        </p:scale>
        <p:origin x="930" y="6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01-01-2022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F4A4D-6EEB-4E14-A80E-5128D2971AB4}" type="datetimeFigureOut">
              <a:rPr lang="es-CL" smtClean="0"/>
              <a:t>01-01-2022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ACC00-114C-45F4-801A-A27801F22AC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36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ACC00-114C-45F4-801A-A27801F22AC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17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d, motor&#10;&#10;Descripción generada automáticamente">
            <a:extLst>
              <a:ext uri="{FF2B5EF4-FFF2-40B4-BE49-F238E27FC236}">
                <a16:creationId xmlns:a16="http://schemas.microsoft.com/office/drawing/2014/main" xmlns="" id="{9683B854-432E-EB4B-809D-D0B17E54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xmlns="" id="{A0B885A4-9375-EA40-9DB9-9EEF31B074A9}"/>
              </a:ext>
            </a:extLst>
          </p:cNvPr>
          <p:cNvSpPr/>
          <p:nvPr userDrawn="1"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xmlns="" id="{3DF417FE-825D-8D41-8EF5-B5AA503D5EA8}"/>
              </a:ext>
            </a:extLst>
          </p:cNvPr>
          <p:cNvSpPr/>
          <p:nvPr userDrawn="1"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xmlns="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401309"/>
            <a:ext cx="10649035" cy="830997"/>
          </a:xfr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xmlns="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246439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xmlns="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676832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xmlns="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7" y="8484983"/>
            <a:ext cx="6220794" cy="20464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xmlns="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xmlns="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xmlns="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xmlns="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FC33F340-7017-A54B-AB2D-EFBBB90A374D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3A3AF8A0-E40E-424D-9062-8F5081E913F5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xmlns="" id="{4CF343B9-9DAA-904B-926B-BF1E8B169555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xmlns="" id="{B4133E1D-7241-C648-A1B7-47414D04749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xmlns="" id="{6E4A7447-424D-0C48-BBB7-9539084DEFB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2" name="Marcador de texto 8">
            <a:extLst>
              <a:ext uri="{FF2B5EF4-FFF2-40B4-BE49-F238E27FC236}">
                <a16:creationId xmlns:a16="http://schemas.microsoft.com/office/drawing/2014/main" xmlns="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xmlns="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xmlns="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xmlns="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xmlns="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xmlns="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xmlns="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xmlns="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xmlns="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xmlns="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xmlns="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xmlns="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xmlns="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xmlns="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xmlns="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xmlns="" id="{0C89410C-D654-794A-B743-CC26E1D1AF2D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xmlns="" id="{6E10E463-16FC-A04F-8895-A33E951E1FE3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xmlns="" id="{CB2E15CD-9B47-1B49-A416-D36AF2D23F43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xmlns="" id="{7D58CCB2-276A-B94F-A6F2-85B6DBA8E1C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xmlns="" id="{34CB5623-3939-5B45-8061-A108CDB7930E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xmlns="" id="{922AFCB8-239F-634B-87EE-F69D82B39952}"/>
              </a:ext>
            </a:extLst>
          </p:cNvPr>
          <p:cNvSpPr/>
          <p:nvPr userDrawn="1"/>
        </p:nvSpPr>
        <p:spPr>
          <a:xfrm>
            <a:off x="0" y="1070563"/>
            <a:ext cx="4946650" cy="1168346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BE0849"/>
              </a:solidFill>
            </a:endParaRP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xmlns="" id="{C735A75F-04C1-E245-870F-36052B4A6F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39" y="2441101"/>
            <a:ext cx="4144011" cy="1661993"/>
          </a:xfrm>
        </p:spPr>
        <p:txBody>
          <a:bodyPr/>
          <a:lstStyle>
            <a:lvl1pPr algn="r"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FB129E85-41B9-6C42-8912-75A91FB92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1235075"/>
            <a:ext cx="4114800" cy="830997"/>
          </a:xfrm>
        </p:spPr>
        <p:txBody>
          <a:bodyPr/>
          <a:lstStyle>
            <a:lvl1pPr algn="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TITULO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AA567376-DBFD-5A4F-82E7-FD2AD08062EC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66764F30-D17D-0441-85BA-509A1FA1128E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xmlns="" id="{A27A7766-AA3C-6948-AB30-9209C2D91325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xmlns="" id="{F09961A0-083F-DE44-B704-826135289A1F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xmlns="" id="{95064578-2976-C745-B2F4-FF77CC1A839B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9" name="Título 10">
            <a:extLst>
              <a:ext uri="{FF2B5EF4-FFF2-40B4-BE49-F238E27FC236}">
                <a16:creationId xmlns:a16="http://schemas.microsoft.com/office/drawing/2014/main" xmlns="" id="{AC232843-A88A-FC40-9906-973A906BB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8423" y="7604062"/>
            <a:ext cx="4079227" cy="1661993"/>
          </a:xfrm>
        </p:spPr>
        <p:txBody>
          <a:bodyPr/>
          <a:lstStyle>
            <a:lvl1pPr>
              <a:defRPr sz="5400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30" name="Marcador de texto 12">
            <a:extLst>
              <a:ext uri="{FF2B5EF4-FFF2-40B4-BE49-F238E27FC236}">
                <a16:creationId xmlns:a16="http://schemas.microsoft.com/office/drawing/2014/main" xmlns="" id="{DEC301BC-5E94-F946-88C7-99C29BC51E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7622975"/>
            <a:ext cx="13868400" cy="229889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wisi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ad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minim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mannt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veniam,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quis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nostrud</a:t>
            </a:r>
            <a:r>
              <a:rPr lang="es-CL" sz="1800" spc="-25" dirty="0">
                <a:latin typeface="Montserrat-Light"/>
                <a:cs typeface="Montserrat-Light"/>
              </a:rPr>
              <a:t> exerci </a:t>
            </a:r>
            <a:r>
              <a:rPr lang="es-CL" sz="1800" spc="-5" dirty="0">
                <a:latin typeface="Montserrat-Light"/>
                <a:cs typeface="Montserrat-Light"/>
              </a:rPr>
              <a:t>tation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ulla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mcorper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suscipit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lobor- </a:t>
            </a:r>
            <a:r>
              <a:rPr lang="es-CL" sz="1800" spc="-509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tis nisl </a:t>
            </a: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5" dirty="0">
                <a:latin typeface="Montserrat-Light"/>
                <a:cs typeface="Montserrat-Light"/>
              </a:rPr>
              <a:t> aliquip </a:t>
            </a:r>
            <a:r>
              <a:rPr lang="es-CL" sz="1800" spc="-25" dirty="0">
                <a:latin typeface="Montserrat-Light"/>
                <a:cs typeface="Montserrat-Light"/>
              </a:rPr>
              <a:t>ex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5" dirty="0">
                <a:latin typeface="Montserrat-Light"/>
                <a:cs typeface="Montserrat-Light"/>
              </a:rPr>
              <a:t>ea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commo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do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conse</a:t>
            </a:r>
            <a:r>
              <a:rPr lang="es-CL" sz="180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quat. </a:t>
            </a:r>
            <a:r>
              <a:rPr lang="es-CL" sz="1800" spc="-10" dirty="0">
                <a:latin typeface="Montserrat-Light"/>
                <a:cs typeface="Montserrat-Light"/>
              </a:rPr>
              <a:t>Duis</a:t>
            </a:r>
            <a:r>
              <a:rPr lang="es-CL" sz="1800" spc="-5" dirty="0">
                <a:latin typeface="Montserrat-Light"/>
                <a:cs typeface="Montserrat-Light"/>
              </a:rPr>
              <a:t> joss </a:t>
            </a:r>
            <a:r>
              <a:rPr lang="es-CL" sz="1800" spc="-15" dirty="0">
                <a:latin typeface="Montserrat-Light"/>
                <a:cs typeface="Montserrat-Light"/>
              </a:rPr>
              <a:t>autem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0" dirty="0">
                <a:latin typeface="Montserrat-Light"/>
                <a:cs typeface="Montserrat-Light"/>
              </a:rPr>
              <a:t>vel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eum.</a:t>
            </a:r>
            <a:endParaRPr lang="es-CL" sz="1800" dirty="0">
              <a:latin typeface="Montserrat-Light"/>
              <a:cs typeface="Montserrat-Light"/>
            </a:endParaRPr>
          </a:p>
        </p:txBody>
      </p:sp>
      <p:pic>
        <p:nvPicPr>
          <p:cNvPr id="4" name="Imagen 3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xmlns="" id="{653F9310-D267-F34D-B206-84F949D9B7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" y="-39684"/>
            <a:ext cx="20274643" cy="723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xmlns="" id="{1B2BF476-91DE-A841-A37F-453FB19136EA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ACB607ED-0C7F-4C4C-9343-6101E810C809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40FD84A5-FFC6-144C-BE8A-97C095474640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xmlns="" id="{78C044A3-C84D-FE41-AEB5-B2207ED08BC0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31089ED4-AEB9-0F46-8A69-813592993390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8E0ACA1D-EE83-5648-96F2-B61C41062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8423" y="7604062"/>
            <a:ext cx="4079227" cy="1661993"/>
          </a:xfrm>
        </p:spPr>
        <p:txBody>
          <a:bodyPr/>
          <a:lstStyle>
            <a:lvl1pPr>
              <a:defRPr sz="5400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xmlns="" id="{296505BC-83B7-AD41-AE85-0A49AF6F6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7622975"/>
            <a:ext cx="13868400" cy="229889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wisi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ad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minim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mannt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veniam,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quis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nostrud</a:t>
            </a:r>
            <a:r>
              <a:rPr lang="es-CL" sz="1800" spc="-25" dirty="0">
                <a:latin typeface="Montserrat-Light"/>
                <a:cs typeface="Montserrat-Light"/>
              </a:rPr>
              <a:t> exerci </a:t>
            </a:r>
            <a:r>
              <a:rPr lang="es-CL" sz="1800" spc="-5" dirty="0">
                <a:latin typeface="Montserrat-Light"/>
                <a:cs typeface="Montserrat-Light"/>
              </a:rPr>
              <a:t>tation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ulla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mcorper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suscipit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lobor- </a:t>
            </a:r>
            <a:r>
              <a:rPr lang="es-CL" sz="1800" spc="-509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tis nisl </a:t>
            </a: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5" dirty="0">
                <a:latin typeface="Montserrat-Light"/>
                <a:cs typeface="Montserrat-Light"/>
              </a:rPr>
              <a:t> aliquip </a:t>
            </a:r>
            <a:r>
              <a:rPr lang="es-CL" sz="1800" spc="-25" dirty="0">
                <a:latin typeface="Montserrat-Light"/>
                <a:cs typeface="Montserrat-Light"/>
              </a:rPr>
              <a:t>ex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5" dirty="0">
                <a:latin typeface="Montserrat-Light"/>
                <a:cs typeface="Montserrat-Light"/>
              </a:rPr>
              <a:t>ea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commo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do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conse</a:t>
            </a:r>
            <a:r>
              <a:rPr lang="es-CL" sz="180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quat. </a:t>
            </a:r>
            <a:r>
              <a:rPr lang="es-CL" sz="1800" spc="-10" dirty="0">
                <a:latin typeface="Montserrat-Light"/>
                <a:cs typeface="Montserrat-Light"/>
              </a:rPr>
              <a:t>Duis</a:t>
            </a:r>
            <a:r>
              <a:rPr lang="es-CL" sz="1800" spc="-5" dirty="0">
                <a:latin typeface="Montserrat-Light"/>
                <a:cs typeface="Montserrat-Light"/>
              </a:rPr>
              <a:t> joss </a:t>
            </a:r>
            <a:r>
              <a:rPr lang="es-CL" sz="1800" spc="-15" dirty="0">
                <a:latin typeface="Montserrat-Light"/>
                <a:cs typeface="Montserrat-Light"/>
              </a:rPr>
              <a:t>autem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0" dirty="0">
                <a:latin typeface="Montserrat-Light"/>
                <a:cs typeface="Montserrat-Light"/>
              </a:rPr>
              <a:t>vel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eum.</a:t>
            </a:r>
            <a:endParaRPr lang="es-CL" sz="1800" dirty="0">
              <a:latin typeface="Montserrat-Light"/>
              <a:cs typeface="Montserrat-Light"/>
            </a:endParaRPr>
          </a:p>
        </p:txBody>
      </p:sp>
      <p:pic>
        <p:nvPicPr>
          <p:cNvPr id="4" name="Imagen 3" descr="Persona usando un teclado de computadora&#10;&#10;Descripción generada automáticamente">
            <a:extLst>
              <a:ext uri="{FF2B5EF4-FFF2-40B4-BE49-F238E27FC236}">
                <a16:creationId xmlns:a16="http://schemas.microsoft.com/office/drawing/2014/main" xmlns="" id="{A5684DB5-8A90-DA41-8661-E694917DEC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6" y="-58597"/>
            <a:ext cx="20198444" cy="723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xmlns="" id="{0B3FA83C-460E-AC40-8C3B-EF325171A0AC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0CC6034A-DD52-8E48-9897-290B72B140F4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7BD220CA-C2E0-5A47-8906-8C7F54BE497A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xmlns="" id="{3EEFAA1B-FD72-8948-B11C-1214D7203673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BB5CD9E5-7F69-C841-A5B1-50577B59E9E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75575793-1590-984B-826D-AE96768BE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8423" y="7604062"/>
            <a:ext cx="4079227" cy="1661993"/>
          </a:xfrm>
        </p:spPr>
        <p:txBody>
          <a:bodyPr/>
          <a:lstStyle>
            <a:lvl1pPr>
              <a:defRPr sz="5400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xmlns="" id="{4254857D-F0DA-8444-B7FA-5DA33208F4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7622975"/>
            <a:ext cx="13868400" cy="229889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wisi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ad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minim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mannt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veniam,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quis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nostrud</a:t>
            </a:r>
            <a:r>
              <a:rPr lang="es-CL" sz="1800" spc="-25" dirty="0">
                <a:latin typeface="Montserrat-Light"/>
                <a:cs typeface="Montserrat-Light"/>
              </a:rPr>
              <a:t> exerci </a:t>
            </a:r>
            <a:r>
              <a:rPr lang="es-CL" sz="1800" spc="-5" dirty="0">
                <a:latin typeface="Montserrat-Light"/>
                <a:cs typeface="Montserrat-Light"/>
              </a:rPr>
              <a:t>tation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ulla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mcorper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suscipit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lobor- </a:t>
            </a:r>
            <a:r>
              <a:rPr lang="es-CL" sz="1800" spc="-509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tis nisl </a:t>
            </a: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5" dirty="0">
                <a:latin typeface="Montserrat-Light"/>
                <a:cs typeface="Montserrat-Light"/>
              </a:rPr>
              <a:t> aliquip </a:t>
            </a:r>
            <a:r>
              <a:rPr lang="es-CL" sz="1800" spc="-25" dirty="0">
                <a:latin typeface="Montserrat-Light"/>
                <a:cs typeface="Montserrat-Light"/>
              </a:rPr>
              <a:t>ex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5" dirty="0">
                <a:latin typeface="Montserrat-Light"/>
                <a:cs typeface="Montserrat-Light"/>
              </a:rPr>
              <a:t>ea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commo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do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conse</a:t>
            </a:r>
            <a:r>
              <a:rPr lang="es-CL" sz="180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quat. </a:t>
            </a:r>
            <a:r>
              <a:rPr lang="es-CL" sz="1800" spc="-10" dirty="0">
                <a:latin typeface="Montserrat-Light"/>
                <a:cs typeface="Montserrat-Light"/>
              </a:rPr>
              <a:t>Duis</a:t>
            </a:r>
            <a:r>
              <a:rPr lang="es-CL" sz="1800" spc="-5" dirty="0">
                <a:latin typeface="Montserrat-Light"/>
                <a:cs typeface="Montserrat-Light"/>
              </a:rPr>
              <a:t> joss </a:t>
            </a:r>
            <a:r>
              <a:rPr lang="es-CL" sz="1800" spc="-15" dirty="0">
                <a:latin typeface="Montserrat-Light"/>
                <a:cs typeface="Montserrat-Light"/>
              </a:rPr>
              <a:t>autem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0" dirty="0">
                <a:latin typeface="Montserrat-Light"/>
                <a:cs typeface="Montserrat-Light"/>
              </a:rPr>
              <a:t>vel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eum.</a:t>
            </a:r>
            <a:endParaRPr lang="es-CL" sz="1800" dirty="0">
              <a:latin typeface="Montserrat-Light"/>
              <a:cs typeface="Montserrat-Light"/>
            </a:endParaRPr>
          </a:p>
        </p:txBody>
      </p:sp>
      <p:pic>
        <p:nvPicPr>
          <p:cNvPr id="4" name="Imagen 3" descr="Pantalla de computadora con un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xmlns="" id="{69DC1521-6CC4-2F4F-8F1C-C55F27E3CA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4" y="-33111"/>
            <a:ext cx="20115893" cy="7235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xmlns="" id="{E75D606B-EE2C-B046-ACD8-BC5FD8D65186}"/>
              </a:ext>
            </a:extLst>
          </p:cNvPr>
          <p:cNvSpPr/>
          <p:nvPr userDrawn="1"/>
        </p:nvSpPr>
        <p:spPr>
          <a:xfrm>
            <a:off x="16233419" y="10305002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3B212C34-8515-FB46-9C77-315EA06E8821}"/>
              </a:ext>
            </a:extLst>
          </p:cNvPr>
          <p:cNvSpPr/>
          <p:nvPr userDrawn="1"/>
        </p:nvSpPr>
        <p:spPr>
          <a:xfrm>
            <a:off x="17964060" y="10349151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60923CD3-9332-DB47-8C47-8F70EACE909C}"/>
              </a:ext>
            </a:extLst>
          </p:cNvPr>
          <p:cNvGrpSpPr/>
          <p:nvPr userDrawn="1"/>
        </p:nvGrpSpPr>
        <p:grpSpPr>
          <a:xfrm>
            <a:off x="18406074" y="10234089"/>
            <a:ext cx="445770" cy="598170"/>
            <a:chOff x="18406074" y="10234089"/>
            <a:chExt cx="445770" cy="59817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xmlns="" id="{837A9A05-40DE-EF46-99E0-D3267C1E90D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B8C0F767-40C4-F849-A03B-0B342A63611F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xmlns="" id="{A42A5FCF-9DBF-6444-9C7D-63AEDE903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8423" y="7604062"/>
            <a:ext cx="4079227" cy="1661993"/>
          </a:xfrm>
        </p:spPr>
        <p:txBody>
          <a:bodyPr/>
          <a:lstStyle>
            <a:lvl1pPr>
              <a:defRPr sz="5400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xmlns="" id="{86045069-C8DE-284F-A6AD-CCCBA509EA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7622975"/>
            <a:ext cx="13868400" cy="229889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wisi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ad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minim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mannt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veniam,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quis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nostrud</a:t>
            </a:r>
            <a:r>
              <a:rPr lang="es-CL" sz="1800" spc="-25" dirty="0">
                <a:latin typeface="Montserrat-Light"/>
                <a:cs typeface="Montserrat-Light"/>
              </a:rPr>
              <a:t> exerci </a:t>
            </a:r>
            <a:r>
              <a:rPr lang="es-CL" sz="1800" spc="-5" dirty="0">
                <a:latin typeface="Montserrat-Light"/>
                <a:cs typeface="Montserrat-Light"/>
              </a:rPr>
              <a:t>tation</a:t>
            </a:r>
            <a:r>
              <a:rPr lang="es-CL" sz="1800" spc="-2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ulla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mcorper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suscipit</a:t>
            </a:r>
            <a:r>
              <a:rPr lang="es-CL" sz="1800" spc="-2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lobor- </a:t>
            </a:r>
            <a:r>
              <a:rPr lang="es-CL" sz="1800" spc="-509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tis nisl </a:t>
            </a:r>
            <a:r>
              <a:rPr lang="es-CL" sz="1800" spc="-10" dirty="0">
                <a:latin typeface="Montserrat-Light"/>
                <a:cs typeface="Montserrat-Light"/>
              </a:rPr>
              <a:t>ut</a:t>
            </a:r>
            <a:r>
              <a:rPr lang="es-CL" sz="1800" spc="-5" dirty="0">
                <a:latin typeface="Montserrat-Light"/>
                <a:cs typeface="Montserrat-Light"/>
              </a:rPr>
              <a:t> aliquip </a:t>
            </a:r>
            <a:r>
              <a:rPr lang="es-CL" sz="1800" spc="-25" dirty="0">
                <a:latin typeface="Montserrat-Light"/>
                <a:cs typeface="Montserrat-Light"/>
              </a:rPr>
              <a:t>ex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5" dirty="0">
                <a:latin typeface="Montserrat-Light"/>
                <a:cs typeface="Montserrat-Light"/>
              </a:rPr>
              <a:t>ea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5" dirty="0">
                <a:latin typeface="Montserrat-Light"/>
                <a:cs typeface="Montserrat-Light"/>
              </a:rPr>
              <a:t>commo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do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conse</a:t>
            </a:r>
            <a:r>
              <a:rPr lang="es-CL" sz="1800" dirty="0">
                <a:latin typeface="Montserrat-Light"/>
                <a:cs typeface="Montserrat-Light"/>
              </a:rPr>
              <a:t> </a:t>
            </a:r>
            <a:r>
              <a:rPr lang="es-CL" sz="1800" spc="-5" dirty="0">
                <a:latin typeface="Montserrat-Light"/>
                <a:cs typeface="Montserrat-Light"/>
              </a:rPr>
              <a:t>quat. </a:t>
            </a:r>
            <a:r>
              <a:rPr lang="es-CL" sz="1800" spc="-10" dirty="0">
                <a:latin typeface="Montserrat-Light"/>
                <a:cs typeface="Montserrat-Light"/>
              </a:rPr>
              <a:t>Duis</a:t>
            </a:r>
            <a:r>
              <a:rPr lang="es-CL" sz="1800" spc="-5" dirty="0">
                <a:latin typeface="Montserrat-Light"/>
                <a:cs typeface="Montserrat-Light"/>
              </a:rPr>
              <a:t> joss </a:t>
            </a:r>
            <a:r>
              <a:rPr lang="es-CL" sz="1800" spc="-15" dirty="0">
                <a:latin typeface="Montserrat-Light"/>
                <a:cs typeface="Montserrat-Light"/>
              </a:rPr>
              <a:t>autem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20" dirty="0">
                <a:latin typeface="Montserrat-Light"/>
                <a:cs typeface="Montserrat-Light"/>
              </a:rPr>
              <a:t>vel</a:t>
            </a:r>
            <a:r>
              <a:rPr lang="es-CL" sz="1800" spc="-5" dirty="0">
                <a:latin typeface="Montserrat-Light"/>
                <a:cs typeface="Montserrat-Light"/>
              </a:rPr>
              <a:t> </a:t>
            </a:r>
            <a:r>
              <a:rPr lang="es-CL" sz="1800" spc="-10" dirty="0">
                <a:latin typeface="Montserrat-Light"/>
                <a:cs typeface="Montserrat-Light"/>
              </a:rPr>
              <a:t>eum.</a:t>
            </a:r>
            <a:endParaRPr lang="es-CL" sz="1800" dirty="0">
              <a:latin typeface="Montserrat-Light"/>
              <a:cs typeface="Montserrat-Light"/>
            </a:endParaRPr>
          </a:p>
        </p:txBody>
      </p:sp>
      <p:pic>
        <p:nvPicPr>
          <p:cNvPr id="4" name="Imagen 3" descr="Imagen que contiene viendo, frente, espejo, reflejo&#10;&#10;Descripción generada automáticamente">
            <a:extLst>
              <a:ext uri="{FF2B5EF4-FFF2-40B4-BE49-F238E27FC236}">
                <a16:creationId xmlns:a16="http://schemas.microsoft.com/office/drawing/2014/main" xmlns="" id="{4C9D61C2-08A2-EE4D-AB18-E1B263ABEA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41"/>
            <a:ext cx="20135850" cy="72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ab.research.google.com/notebooks/welcome.ipynb?hl=e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s.wikipedia.org/wiki/Historia_de_Python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notebooks/welcome.ipynb?hl=e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850" y="6569075"/>
            <a:ext cx="10649035" cy="553998"/>
          </a:xfrm>
        </p:spPr>
        <p:txBody>
          <a:bodyPr/>
          <a:lstStyle/>
          <a:p>
            <a:r>
              <a:rPr lang="es-CL" sz="3600" dirty="0" smtClean="0">
                <a:solidFill>
                  <a:schemeClr val="bg1"/>
                </a:solidFill>
              </a:rPr>
              <a:t>Escuela de Informática y Telecomunicaciones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551" y="3904095"/>
            <a:ext cx="13495632" cy="1723549"/>
          </a:xfrm>
        </p:spPr>
        <p:txBody>
          <a:bodyPr/>
          <a:lstStyle/>
          <a:p>
            <a:r>
              <a:rPr lang="es-CL" sz="7200" dirty="0" smtClean="0"/>
              <a:t>Programación de Algoritmos</a:t>
            </a:r>
          </a:p>
          <a:p>
            <a:r>
              <a:rPr lang="es-CL" sz="4000" dirty="0" smtClean="0"/>
              <a:t>PGY1121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1898650" y="2987675"/>
            <a:ext cx="15621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 relevantes:</a:t>
            </a:r>
          </a:p>
          <a:p>
            <a:pPr algn="just"/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 algn="just">
              <a:buAutoNum type="arabicPeriod"/>
            </a:pP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Tener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una cuenta de 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marL="742950" indent="-742950" algn="just">
              <a:buAutoNum type="arabicPeriod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cceder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 servicio de </a:t>
            </a:r>
            <a:r>
              <a:rPr lang="es-MX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 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</a:t>
            </a:r>
          </a:p>
          <a:p>
            <a:pPr marL="742950" indent="-742950" algn="just">
              <a:buAutoNum type="arabicPeriod"/>
            </a:pP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Seleccionar 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5959475"/>
            <a:ext cx="8220075" cy="31242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836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1898650" y="2987675"/>
            <a:ext cx="15621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Sigamos los pasos:</a:t>
            </a:r>
          </a:p>
          <a:p>
            <a:pPr algn="just"/>
            <a:endParaRPr lang="es-MX" sz="36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luego </a:t>
            </a:r>
            <a:r>
              <a:rPr lang="es-MX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Carpeta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(dar nombre, ejemplo: “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MisColabs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12" y="4892675"/>
            <a:ext cx="4181475" cy="496944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5586695"/>
            <a:ext cx="6711092" cy="35814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549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1898650" y="2987675"/>
            <a:ext cx="15621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Sigamos los pasos:</a:t>
            </a:r>
          </a:p>
          <a:p>
            <a:pPr algn="just"/>
            <a:endParaRPr lang="es-MX" sz="36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5. Al crear la carpeta, queda la evidencia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49" y="5172889"/>
            <a:ext cx="10102491" cy="352978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83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1898650" y="2987675"/>
            <a:ext cx="15621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Sigamos los pasos:</a:t>
            </a:r>
          </a:p>
          <a:p>
            <a:pPr algn="just"/>
            <a:endParaRPr lang="es-MX" sz="36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6. Acceder a la carpeta, luego presionar Nuevo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567" y="1217998"/>
            <a:ext cx="9141083" cy="87679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9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3317410"/>
            <a:ext cx="11353800" cy="355646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CuadroTexto 9"/>
          <p:cNvSpPr txBox="1"/>
          <p:nvPr/>
        </p:nvSpPr>
        <p:spPr>
          <a:xfrm>
            <a:off x="2341262" y="7003951"/>
            <a:ext cx="7704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 smtClean="0"/>
              <a:t>Escribe tu primer código: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print ("Hola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</a:p>
          <a:p>
            <a:endParaRPr lang="es-CL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CL" sz="3600" dirty="0" smtClean="0">
                <a:solidFill>
                  <a:srgbClr val="C00000"/>
                </a:solidFill>
              </a:rPr>
              <a:t>Para ejecutar, presiona</a:t>
            </a:r>
            <a:endParaRPr lang="en-US" sz="3600" dirty="0">
              <a:solidFill>
                <a:srgbClr val="C00000"/>
              </a:solidFill>
            </a:endParaRPr>
          </a:p>
          <a:p>
            <a:endParaRPr lang="en-US" sz="36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0" y="7689751"/>
            <a:ext cx="1524000" cy="14082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45" y="9152499"/>
            <a:ext cx="4421060" cy="175997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3" name="CuadroTexto 12"/>
          <p:cNvSpPr txBox="1"/>
          <p:nvPr/>
        </p:nvSpPr>
        <p:spPr>
          <a:xfrm>
            <a:off x="2341262" y="9693275"/>
            <a:ext cx="3502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 smtClean="0">
                <a:solidFill>
                  <a:srgbClr val="00B050"/>
                </a:solidFill>
              </a:rPr>
              <a:t>El resultado será: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355850" y="2606675"/>
            <a:ext cx="879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 smtClean="0">
                <a:solidFill>
                  <a:srgbClr val="0070C0"/>
                </a:solidFill>
              </a:rPr>
              <a:t>Ya puedes escribir tu primera línea de código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1347450" y="9312275"/>
            <a:ext cx="8074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smtClean="0">
                <a:solidFill>
                  <a:srgbClr val="C00000"/>
                </a:solidFill>
              </a:rPr>
              <a:t>Para guardar el cuaderno con tu código, sólo presiona la opción Archivo y encontrarás alternativas de grabar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10651491" y="9487925"/>
            <a:ext cx="533400" cy="544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1898650" y="2987675"/>
            <a:ext cx="1562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Quieres utilizar otro cuaderno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43" y="3927855"/>
            <a:ext cx="13401006" cy="249141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Flecha curvada hacia la derecha 5"/>
          <p:cNvSpPr/>
          <p:nvPr/>
        </p:nvSpPr>
        <p:spPr>
          <a:xfrm rot="17947883">
            <a:off x="5090938" y="3939113"/>
            <a:ext cx="1256088" cy="68258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009" y="6847697"/>
            <a:ext cx="4358092" cy="321476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6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Google Colab</a:t>
            </a:r>
            <a:endParaRPr lang="es-CL" kern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51" y="3891328"/>
            <a:ext cx="11042950" cy="19764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2432050" y="3003808"/>
            <a:ext cx="1020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 smtClean="0"/>
              <a:t>Cada  reglón de código tiene la barra de herramientas</a:t>
            </a:r>
            <a:endParaRPr lang="en-US" sz="36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59" y="6286939"/>
            <a:ext cx="6610434" cy="436078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Flecha abajo 10"/>
          <p:cNvSpPr/>
          <p:nvPr/>
        </p:nvSpPr>
        <p:spPr>
          <a:xfrm rot="1613840">
            <a:off x="15790150" y="4564648"/>
            <a:ext cx="410999" cy="1535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14390363" y="3421601"/>
            <a:ext cx="5553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 smtClean="0">
                <a:solidFill>
                  <a:srgbClr val="C00000"/>
                </a:solidFill>
              </a:rPr>
              <a:t>Si seleccionas en más acciones,</a:t>
            </a:r>
          </a:p>
          <a:p>
            <a:r>
              <a:rPr lang="es-CL" sz="3200" dirty="0" smtClean="0">
                <a:solidFill>
                  <a:srgbClr val="C00000"/>
                </a:solidFill>
              </a:rPr>
              <a:t> se despliega el siguiente cuadro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4" name="Flecha abajo 13"/>
          <p:cNvSpPr/>
          <p:nvPr/>
        </p:nvSpPr>
        <p:spPr>
          <a:xfrm rot="15044766">
            <a:off x="13425087" y="3657317"/>
            <a:ext cx="378357" cy="1683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/>
          <p:cNvSpPr/>
          <p:nvPr/>
        </p:nvSpPr>
        <p:spPr>
          <a:xfrm>
            <a:off x="0" y="8512952"/>
            <a:ext cx="8921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Sigue explorando Google Colab con tu docente</a:t>
            </a:r>
            <a:endParaRPr lang="es-ES" sz="36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68532" y="10745983"/>
            <a:ext cx="100520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de 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frecuentes: https://research.google.com/colaboratory/faq.html</a:t>
            </a:r>
          </a:p>
        </p:txBody>
      </p:sp>
    </p:spTree>
    <p:extLst>
      <p:ext uri="{BB962C8B-B14F-4D97-AF65-F5344CB8AC3E}">
        <p14:creationId xmlns:p14="http://schemas.microsoft.com/office/powerpoint/2010/main" val="43997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s-CL" sz="32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5088" indent="-619125" algn="just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Utilizar nombres de tipo nemotécnico y en minúsculas. </a:t>
            </a:r>
          </a:p>
          <a:p>
            <a:pPr marL="1335088" indent="-619125" algn="just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Para nombres compuestos, se utiliza el guión bajo. </a:t>
            </a:r>
          </a:p>
          <a:p>
            <a:pPr marL="1335088" indent="-619125" algn="just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Deben considerar un espacio en blanco entre el operador =</a:t>
            </a:r>
          </a:p>
          <a:p>
            <a:pPr algn="just"/>
            <a:endParaRPr lang="es-MX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Ejemplos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92288" lvl="1" indent="-717550" algn="just">
              <a:buFont typeface="Arial" panose="020B0604020202020204" pitchFamily="34" charset="0"/>
              <a:buChar char="•"/>
            </a:pPr>
            <a:r>
              <a:rPr lang="es-MX" sz="3200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12</a:t>
            </a:r>
          </a:p>
          <a:p>
            <a:pPr marL="1792288" lvl="1" indent="-717550" algn="just"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= “Juan”</a:t>
            </a:r>
          </a:p>
          <a:p>
            <a:pPr algn="just"/>
            <a:endParaRPr lang="es-CL" sz="32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L" sz="32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Constante</a:t>
            </a:r>
            <a:endParaRPr lang="es-MX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0475" indent="-544513" algn="just">
              <a:buFont typeface="Arial" panose="020B0604020202020204" pitchFamily="34" charset="0"/>
              <a:buChar char="•"/>
            </a:pP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Utilizar nombres 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 tipo nemotécnico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y en 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mayúsculas.</a:t>
            </a:r>
          </a:p>
          <a:p>
            <a:pPr marL="1260475" indent="-544513" algn="just">
              <a:buFont typeface="Arial" panose="020B0604020202020204" pitchFamily="34" charset="0"/>
              <a:buChar char="•"/>
            </a:pP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Para nombres compuestos, utilizar guiones 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bajos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60475" indent="-544513" algn="just">
              <a:buFont typeface="Arial" panose="020B0604020202020204" pitchFamily="34" charset="0"/>
              <a:buChar char="•"/>
            </a:pP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Ejemplos</a:t>
            </a:r>
            <a:r>
              <a:rPr lang="es-MX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792288" lvl="1" indent="-717550" algn="just"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= “Hola”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datos</a:t>
            </a:r>
          </a:p>
          <a:p>
            <a:pPr algn="just"/>
            <a:endParaRPr lang="es-CL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Entero 		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23 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Decimal  		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float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num1 = 3.1416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Caracter		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chr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letra = ‘M’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Cadena de Texto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palabra = “Hola a todos”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Booleano		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bool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estado = True</a:t>
            </a:r>
            <a:endParaRPr lang="es-CL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4946650" y="2901057"/>
            <a:ext cx="1386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Para ejecutar esta instrucción se utiliza la función </a:t>
            </a:r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input()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la cual recepciona un valor y lo entrega 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a una 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041650" y="6645275"/>
            <a:ext cx="8280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>
                <a:solidFill>
                  <a:srgbClr val="C00000"/>
                </a:solidFill>
              </a:rPr>
              <a:t>n</a:t>
            </a:r>
            <a:r>
              <a:rPr lang="es-CL" sz="4000" dirty="0" smtClean="0">
                <a:solidFill>
                  <a:srgbClr val="C00000"/>
                </a:solidFill>
              </a:rPr>
              <a:t>ombre = input(“Ingrese su nombre: “)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078549" y="8844227"/>
            <a:ext cx="7939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000" dirty="0" smtClean="0">
                <a:solidFill>
                  <a:srgbClr val="C00000"/>
                </a:solidFill>
              </a:rPr>
              <a:t>edad = </a:t>
            </a:r>
            <a:r>
              <a:rPr lang="es-CL" sz="4000" dirty="0" err="1" smtClean="0">
                <a:solidFill>
                  <a:srgbClr val="C00000"/>
                </a:solidFill>
              </a:rPr>
              <a:t>int</a:t>
            </a:r>
            <a:r>
              <a:rPr lang="es-CL" sz="4000" dirty="0" smtClean="0">
                <a:solidFill>
                  <a:srgbClr val="C00000"/>
                </a:solidFill>
              </a:rPr>
              <a:t>(input(“Ingrese su edad: “))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497" y="8223882"/>
            <a:ext cx="6264326" cy="19485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559" y="6016804"/>
            <a:ext cx="6078203" cy="195879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67409" y="3063875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 de Datos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77535" y="4570655"/>
            <a:ext cx="3621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 valores</a:t>
            </a:r>
            <a:endParaRPr lang="es-CL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946650" y="4470406"/>
            <a:ext cx="1386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Para mostrar</a:t>
            </a:r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texto y los valores de las variables, se utilizará la 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función </a:t>
            </a:r>
            <a:r>
              <a:rPr lang="es-CL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s-CL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236850" y="5998944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Ejemplos:</a:t>
            </a:r>
            <a:endParaRPr lang="es-CL" sz="3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922AFCB8-239F-634B-87EE-F69D82B39952}"/>
              </a:ext>
            </a:extLst>
          </p:cNvPr>
          <p:cNvSpPr/>
          <p:nvPr/>
        </p:nvSpPr>
        <p:spPr>
          <a:xfrm>
            <a:off x="8375650" y="8188167"/>
            <a:ext cx="8299450" cy="1766190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BE0849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433050" y="8727500"/>
            <a:ext cx="4765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42913">
              <a:tabLst>
                <a:tab pos="4572000" algn="l"/>
              </a:tabLst>
            </a:pPr>
            <a:r>
              <a:rPr lang="es-ES" sz="3200" dirty="0" smtClean="0">
                <a:solidFill>
                  <a:schemeClr val="bg1"/>
                </a:solidFill>
              </a:rPr>
              <a:t>Introducción a Python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394450" y="6188075"/>
            <a:ext cx="131826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07B15584-95E6-3649-8525-60E59590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850" y="6464330"/>
            <a:ext cx="10661650" cy="1323439"/>
          </a:xfrm>
        </p:spPr>
        <p:txBody>
          <a:bodyPr/>
          <a:lstStyle/>
          <a:p>
            <a:pPr algn="ctr"/>
            <a:r>
              <a:rPr lang="es-CL" dirty="0" smtClean="0">
                <a:solidFill>
                  <a:srgbClr val="00B0F0"/>
                </a:solidFill>
              </a:rPr>
              <a:t>Experiencia de Aprendizaje N° 2</a:t>
            </a:r>
            <a:br>
              <a:rPr lang="es-CL" dirty="0" smtClean="0">
                <a:solidFill>
                  <a:srgbClr val="00B0F0"/>
                </a:solidFill>
              </a:rPr>
            </a:br>
            <a:r>
              <a:rPr lang="es-CL" sz="3200" dirty="0" smtClean="0">
                <a:solidFill>
                  <a:srgbClr val="002060"/>
                </a:solidFill>
              </a:rPr>
              <a:t>Clase N° 1</a:t>
            </a:r>
            <a:endParaRPr lang="es-CL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matemáticos</a:t>
            </a:r>
            <a:endParaRPr lang="es-CL" sz="32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54" y="3804680"/>
            <a:ext cx="14766496" cy="50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relacionales</a:t>
            </a:r>
            <a:endParaRPr lang="es-CL" sz="32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873246"/>
            <a:ext cx="15035322" cy="40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  <a:endParaRPr lang="es-CL" sz="32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827333"/>
            <a:ext cx="15898063" cy="41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Instrucciones de Python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813050" y="2888168"/>
            <a:ext cx="1386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 en líneas de código</a:t>
            </a:r>
            <a:endParaRPr lang="es-CL" sz="32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6661150" y="5024338"/>
            <a:ext cx="1143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echa derecha 8"/>
          <p:cNvSpPr/>
          <p:nvPr/>
        </p:nvSpPr>
        <p:spPr>
          <a:xfrm>
            <a:off x="9906831" y="7915814"/>
            <a:ext cx="1143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4027877"/>
            <a:ext cx="3429000" cy="23739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50" y="7629096"/>
            <a:ext cx="7093781" cy="95443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528050" y="4387372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3600" dirty="0" smtClean="0"/>
              <a:t>Las </a:t>
            </a:r>
            <a:r>
              <a:rPr lang="es-CL" sz="3600" b="1" dirty="0" smtClean="0">
                <a:solidFill>
                  <a:srgbClr val="C00000"/>
                </a:solidFill>
              </a:rPr>
              <a:t>‘ ‘ ‘ </a:t>
            </a:r>
            <a:r>
              <a:rPr lang="es-CL" sz="3600" dirty="0" smtClean="0"/>
              <a:t>al inicio y al final del bloque, permiten </a:t>
            </a:r>
          </a:p>
          <a:p>
            <a:pPr algn="just"/>
            <a:r>
              <a:rPr lang="en-US" sz="3600" dirty="0" smtClean="0"/>
              <a:t>delimitar el bloque </a:t>
            </a:r>
            <a:r>
              <a:rPr lang="en-US" sz="3600" dirty="0"/>
              <a:t>de comentarios de varias líneas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1318274" y="7506149"/>
            <a:ext cx="749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3600" dirty="0" smtClean="0"/>
              <a:t>El símbolo </a:t>
            </a:r>
            <a:r>
              <a:rPr lang="es-CL" sz="3600" b="1" dirty="0" smtClean="0">
                <a:solidFill>
                  <a:srgbClr val="00B050"/>
                </a:solidFill>
              </a:rPr>
              <a:t>#</a:t>
            </a:r>
            <a:r>
              <a:rPr lang="es-CL" sz="3600" dirty="0" smtClean="0"/>
              <a:t>, al inicio de la línea permite comentar esa línea</a:t>
            </a:r>
            <a:r>
              <a:rPr lang="es-CL" sz="3600" dirty="0"/>
              <a:t> </a:t>
            </a:r>
            <a:r>
              <a:rPr lang="es-CL" sz="3600" dirty="0" smtClean="0"/>
              <a:t>de código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53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10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251450" y="1098000"/>
            <a:ext cx="142494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Guía de Ejercicios</a:t>
            </a:r>
            <a:endParaRPr lang="es-CL" kern="0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xmlns="" id="{9960FC2D-3887-1646-A0CD-D2FB86584638}"/>
              </a:ext>
            </a:extLst>
          </p:cNvPr>
          <p:cNvSpPr txBox="1"/>
          <p:nvPr/>
        </p:nvSpPr>
        <p:spPr>
          <a:xfrm>
            <a:off x="6165850" y="6569075"/>
            <a:ext cx="14249400" cy="13849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algn="just"/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Revisa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ejercicios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prácticos Semana 1.</a:t>
            </a:r>
          </a:p>
          <a:p>
            <a:pPr algn="just"/>
            <a:endParaRPr lang="es-MX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28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3583360"/>
            <a:ext cx="44767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850" y="6569075"/>
            <a:ext cx="10649035" cy="553998"/>
          </a:xfrm>
        </p:spPr>
        <p:txBody>
          <a:bodyPr/>
          <a:lstStyle/>
          <a:p>
            <a:r>
              <a:rPr lang="es-CL" sz="3600" dirty="0" smtClean="0">
                <a:solidFill>
                  <a:schemeClr val="bg1"/>
                </a:solidFill>
              </a:rPr>
              <a:t>Escuela de Informática y Telecomunicaciones</a:t>
            </a:r>
            <a:endParaRPr lang="es-CL" sz="3600" dirty="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551" y="3904095"/>
            <a:ext cx="13495632" cy="1723549"/>
          </a:xfrm>
        </p:spPr>
        <p:txBody>
          <a:bodyPr/>
          <a:lstStyle/>
          <a:p>
            <a:r>
              <a:rPr lang="es-CL" sz="7200" dirty="0" smtClean="0"/>
              <a:t>Programación de Algoritmos</a:t>
            </a:r>
          </a:p>
          <a:p>
            <a:r>
              <a:rPr lang="es-CL" sz="4000" dirty="0" smtClean="0"/>
              <a:t>PGY1121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14303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F0A42BA-5D1F-664F-B64B-E5E9115EA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450" y="1235075"/>
            <a:ext cx="4498056" cy="738664"/>
          </a:xfrm>
        </p:spPr>
        <p:txBody>
          <a:bodyPr/>
          <a:lstStyle/>
          <a:p>
            <a:r>
              <a:rPr lang="es-CL" sz="4800" dirty="0" smtClean="0"/>
              <a:t>Especialidades</a:t>
            </a:r>
            <a:endParaRPr lang="es-CL" sz="2800" dirty="0">
              <a:solidFill>
                <a:srgbClr val="00A9D8"/>
              </a:solidFill>
            </a:endParaRPr>
          </a:p>
        </p:txBody>
      </p:sp>
      <p:sp>
        <p:nvSpPr>
          <p:cNvPr id="28" name="Marcador de texto 1">
            <a:extLst>
              <a:ext uri="{FF2B5EF4-FFF2-40B4-BE49-F238E27FC236}">
                <a16:creationId xmlns:a16="http://schemas.microsoft.com/office/drawing/2014/main" xmlns="" id="{CABE9E9E-A2AC-E845-A7C5-039B88562117}"/>
              </a:ext>
            </a:extLst>
          </p:cNvPr>
          <p:cNvSpPr txBox="1">
            <a:spLocks/>
          </p:cNvSpPr>
          <p:nvPr/>
        </p:nvSpPr>
        <p:spPr>
          <a:xfrm>
            <a:off x="3498850" y="4709716"/>
            <a:ext cx="14173200" cy="3026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just">
              <a:lnSpc>
                <a:spcPct val="90000"/>
              </a:lnSpc>
              <a:spcBef>
                <a:spcPts val="1000"/>
              </a:spcBef>
              <a:buSzPts val="2800"/>
              <a:buFont typeface="Arial"/>
              <a:buChar char="•"/>
            </a:pPr>
            <a:r>
              <a:rPr lang="es-MX" sz="4000" b="0" dirty="0" smtClean="0">
                <a:latin typeface="Arial Narrow" panose="020B0606020202030204" pitchFamily="34" charset="0"/>
                <a:ea typeface="Consolas"/>
                <a:cs typeface="Consolas"/>
                <a:sym typeface="Consolas"/>
              </a:rPr>
              <a:t>Utilizar el lenguaje de programación Python para dar respuesta a diferentes casos propuestos.</a:t>
            </a:r>
            <a:endParaRPr lang="es-MX" sz="4000" b="0" dirty="0">
              <a:latin typeface="Arial Narrow" panose="020B0606020202030204" pitchFamily="34" charset="0"/>
            </a:endParaRPr>
          </a:p>
          <a:p>
            <a:pPr marL="457200" lvl="0" indent="-279400" algn="just">
              <a:lnSpc>
                <a:spcPct val="90000"/>
              </a:lnSpc>
              <a:spcBef>
                <a:spcPts val="1000"/>
              </a:spcBef>
              <a:buSzPts val="2800"/>
            </a:pPr>
            <a:endParaRPr lang="es-MX" sz="4000" b="0" dirty="0"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  <a:p>
            <a:pPr marL="457200" lvl="0" indent="-457200" algn="just">
              <a:lnSpc>
                <a:spcPct val="90000"/>
              </a:lnSpc>
              <a:spcBef>
                <a:spcPts val="1000"/>
              </a:spcBef>
              <a:buSzPts val="2800"/>
              <a:buFont typeface="Arial"/>
              <a:buChar char="•"/>
            </a:pPr>
            <a:r>
              <a:rPr lang="es-MX" sz="4000" b="0" dirty="0" smtClean="0">
                <a:latin typeface="Arial Narrow" panose="020B0606020202030204" pitchFamily="34" charset="0"/>
                <a:sym typeface="Consolas"/>
              </a:rPr>
              <a:t>Utilizar las diferentes operadores y sentencias de lectura y escritura para resolver enunciados dados.</a:t>
            </a:r>
            <a:endParaRPr lang="es-MX" sz="4000" b="0" dirty="0">
              <a:latin typeface="Arial Narrow" panose="020B0606020202030204" pitchFamily="34" charset="0"/>
            </a:endParaRPr>
          </a:p>
        </p:txBody>
      </p:sp>
      <p:sp>
        <p:nvSpPr>
          <p:cNvPr id="29" name="object 92">
            <a:extLst>
              <a:ext uri="{FF2B5EF4-FFF2-40B4-BE49-F238E27FC236}">
                <a16:creationId xmlns:a16="http://schemas.microsoft.com/office/drawing/2014/main" xmlns="" id="{E41A357A-3628-0544-8889-B7358C79D363}"/>
              </a:ext>
            </a:extLst>
          </p:cNvPr>
          <p:cNvSpPr txBox="1"/>
          <p:nvPr/>
        </p:nvSpPr>
        <p:spPr>
          <a:xfrm>
            <a:off x="1289050" y="3303858"/>
            <a:ext cx="5484145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CL" sz="4000" b="1" dirty="0" smtClean="0">
                <a:solidFill>
                  <a:srgbClr val="307DE1"/>
                </a:solidFill>
                <a:latin typeface="Arial"/>
                <a:cs typeface="Arial"/>
              </a:rPr>
              <a:t>Objetivos de la sesión</a:t>
            </a:r>
            <a:endParaRPr sz="4000" dirty="0">
              <a:solidFill>
                <a:srgbClr val="307DE1"/>
              </a:solidFill>
              <a:latin typeface="Arial"/>
              <a:cs typeface="Arial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50" y="9998075"/>
            <a:ext cx="5566837" cy="109560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9222"/>
            <a:ext cx="7461250" cy="14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xmlns="" id="{9960FC2D-3887-1646-A0CD-D2FB86584638}"/>
              </a:ext>
            </a:extLst>
          </p:cNvPr>
          <p:cNvSpPr txBox="1"/>
          <p:nvPr/>
        </p:nvSpPr>
        <p:spPr>
          <a:xfrm>
            <a:off x="1974850" y="4892675"/>
            <a:ext cx="16764000" cy="493981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lvl="0" algn="just">
              <a:spcBef>
                <a:spcPts val="720"/>
              </a:spcBef>
            </a:pPr>
            <a:r>
              <a:rPr lang="es-MX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un </a:t>
            </a:r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lenguaje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 de programación </a:t>
            </a:r>
            <a:r>
              <a:rPr lang="es-MX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que tiene las siguientes características:</a:t>
            </a:r>
          </a:p>
          <a:p>
            <a:pPr marL="12700" lvl="0" algn="just">
              <a:spcBef>
                <a:spcPts val="720"/>
              </a:spcBef>
            </a:pPr>
            <a:endParaRPr lang="es-MX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 como interpretado </a:t>
            </a:r>
            <a:r>
              <a:rPr lang="es-MX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orientado a 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objetos.</a:t>
            </a: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Sencillo </a:t>
            </a:r>
            <a:r>
              <a:rPr lang="es-MX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 </a:t>
            </a:r>
            <a:r>
              <a:rPr lang="es-MX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escribir, dado que es muy similar al lenguaje humano.</a:t>
            </a: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MX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lenguaje multiplataforma de código </a:t>
            </a:r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abierto, lo que implica que es gratuito</a:t>
            </a:r>
            <a:r>
              <a:rPr lang="es-MX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permitiendo desarrollar </a:t>
            </a:r>
            <a:r>
              <a:rPr lang="es-MX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sin </a:t>
            </a:r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límites.</a:t>
            </a: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Posee una gran </a:t>
            </a:r>
            <a:r>
              <a:rPr lang="es-MX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 librerías y funciones ya </a:t>
            </a:r>
            <a:r>
              <a:rPr lang="es-MX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definidas, en su extensa biblioteca.</a:t>
            </a: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200" dirty="0" smtClean="0">
                <a:solidFill>
                  <a:srgbClr val="D683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un gran</a:t>
            </a:r>
            <a:r>
              <a:rPr lang="es-MX" sz="3200" dirty="0">
                <a:solidFill>
                  <a:srgbClr val="D683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soporte gracias a su </a:t>
            </a:r>
            <a:r>
              <a:rPr lang="es-MX" sz="3200" dirty="0" smtClean="0">
                <a:solidFill>
                  <a:srgbClr val="D683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comunidad.</a:t>
            </a:r>
            <a:endParaRPr lang="es-MX" sz="3200" dirty="0">
              <a:solidFill>
                <a:srgbClr val="D683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9829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Introducción a Python</a:t>
            </a:r>
            <a:endParaRPr lang="es-CL" kern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43" y="2688523"/>
            <a:ext cx="5257800" cy="17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xmlns="" id="{9960FC2D-3887-1646-A0CD-D2FB86584638}"/>
              </a:ext>
            </a:extLst>
          </p:cNvPr>
          <p:cNvSpPr txBox="1"/>
          <p:nvPr/>
        </p:nvSpPr>
        <p:spPr>
          <a:xfrm>
            <a:off x="1822450" y="4892675"/>
            <a:ext cx="16840200" cy="319318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El nombre asignado a este lenguaje es creado 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por Guido van </a:t>
            </a:r>
            <a:r>
              <a:rPr lang="es-MX" sz="3600" dirty="0" err="1">
                <a:latin typeface="Arial" panose="020B0604020202020204" pitchFamily="34" charset="0"/>
                <a:cs typeface="Arial" panose="020B0604020202020204" pitchFamily="34" charset="0"/>
              </a:rPr>
              <a:t>Rossum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en consideración al grupo 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de comedia 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llamado </a:t>
            </a:r>
            <a:r>
              <a:rPr lang="es-MX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Flying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600" dirty="0" err="1">
                <a:latin typeface="Arial" panose="020B0604020202020204" pitchFamily="34" charset="0"/>
                <a:cs typeface="Arial" panose="020B0604020202020204" pitchFamily="34" charset="0"/>
              </a:rPr>
              <a:t>Circus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MX" sz="3600" dirty="0" err="1">
                <a:latin typeface="Arial" panose="020B0604020202020204" pitchFamily="34" charset="0"/>
                <a:cs typeface="Arial" panose="020B0604020202020204" pitchFamily="34" charset="0"/>
              </a:rPr>
              <a:t>Monty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Python.</a:t>
            </a: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endParaRPr lang="es-MX" sz="3600" dirty="0">
              <a:latin typeface="Arial" panose="020B0604020202020204" pitchFamily="34" charset="0"/>
              <a:cs typeface="Arial" panose="020B0604020202020204" pitchFamily="34" charset="0"/>
              <a:sym typeface="Consolas"/>
            </a:endParaRP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  <a:sym typeface="Consolas"/>
              </a:rPr>
              <a:t>Origen de Python: 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  <a:sym typeface="Consolas"/>
                <a:hlinkClick r:id="rId2"/>
              </a:rPr>
              <a:t>https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  <a:sym typeface="Consolas"/>
                <a:hlinkClick r:id="rId2"/>
              </a:rPr>
              <a:t>://</a:t>
            </a:r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  <a:sym typeface="Consolas"/>
                <a:hlinkClick r:id="rId2"/>
              </a:rPr>
              <a:t>es.wikipedia.org/wiki/Historia_de_Python</a:t>
            </a:r>
            <a:endParaRPr lang="es-MX" sz="3600" dirty="0" smtClean="0">
              <a:latin typeface="Arial" panose="020B0604020202020204" pitchFamily="34" charset="0"/>
              <a:cs typeface="Arial" panose="020B0604020202020204" pitchFamily="34" charset="0"/>
              <a:sym typeface="Consolas"/>
            </a:endParaRPr>
          </a:p>
          <a:p>
            <a:pPr marL="584200" lvl="0" indent="-571500" algn="just">
              <a:spcBef>
                <a:spcPts val="720"/>
              </a:spcBef>
              <a:buFont typeface="Arial" panose="020B0604020202020204" pitchFamily="34" charset="0"/>
              <a:buChar char="•"/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  <a:sym typeface="Consolas"/>
            </a:endParaRPr>
          </a:p>
        </p:txBody>
      </p:sp>
      <p:sp>
        <p:nvSpPr>
          <p:cNvPr id="10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9829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Origen de Python</a:t>
            </a:r>
            <a:endParaRPr lang="es-CL" kern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43" y="2688523"/>
            <a:ext cx="5257800" cy="17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11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9829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Python y su interacción </a:t>
            </a:r>
            <a:endParaRPr lang="es-CL" kern="0" dirty="0"/>
          </a:p>
        </p:txBody>
      </p:sp>
      <p:sp>
        <p:nvSpPr>
          <p:cNvPr id="7" name="Rectángulo 6"/>
          <p:cNvSpPr/>
          <p:nvPr/>
        </p:nvSpPr>
        <p:spPr>
          <a:xfrm>
            <a:off x="1097100" y="4466271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web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73" y="2394895"/>
            <a:ext cx="2685954" cy="20859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394895"/>
            <a:ext cx="3182659" cy="2046603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480051" y="4466271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 de datos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50" y="2394895"/>
            <a:ext cx="3048000" cy="2089279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671050" y="4480870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 y </a:t>
            </a:r>
            <a:endParaRPr lang="es-MX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aprendizaje </a:t>
            </a: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automático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050" y="2394894"/>
            <a:ext cx="5576888" cy="204660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4776450" y="4552314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juegos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050" y="5241753"/>
            <a:ext cx="5105400" cy="200977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2756228" y="711353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operativos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180" y="5277941"/>
            <a:ext cx="3313694" cy="184133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8223250" y="7113532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Aplicaciones de web </a:t>
            </a:r>
            <a:r>
              <a:rPr lang="es-MX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endParaRPr lang="es-MX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9163" y="5241752"/>
            <a:ext cx="1933137" cy="1871780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12689825" y="7113532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Aplicaciones empresariales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250" y="8231713"/>
            <a:ext cx="2571750" cy="1683440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498850" y="9915153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Sector educativo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6205" y="8231713"/>
            <a:ext cx="2959245" cy="1688404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7492245" y="993759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software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09505" y="8231713"/>
            <a:ext cx="2262145" cy="1668265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11957863" y="993759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de escritorio</a:t>
            </a:r>
          </a:p>
        </p:txBody>
      </p:sp>
    </p:spTree>
    <p:extLst>
      <p:ext uri="{BB962C8B-B14F-4D97-AF65-F5344CB8AC3E}">
        <p14:creationId xmlns:p14="http://schemas.microsoft.com/office/powerpoint/2010/main" val="8679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11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9829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Python y su interacción </a:t>
            </a:r>
            <a:endParaRPr lang="es-CL" kern="0" dirty="0"/>
          </a:p>
        </p:txBody>
      </p:sp>
      <p:sp>
        <p:nvSpPr>
          <p:cNvPr id="2" name="CuadroTexto 1"/>
          <p:cNvSpPr txBox="1"/>
          <p:nvPr/>
        </p:nvSpPr>
        <p:spPr>
          <a:xfrm>
            <a:off x="2434326" y="3368675"/>
            <a:ext cx="1424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4000" dirty="0" smtClean="0">
                <a:solidFill>
                  <a:srgbClr val="0070C0"/>
                </a:solidFill>
              </a:rPr>
              <a:t>Busca otras instancias donde Python permite desarrollar aplicaciones y comenta con tus compañeros y docente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8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3" name="Rectángulo 2"/>
          <p:cNvSpPr/>
          <p:nvPr/>
        </p:nvSpPr>
        <p:spPr>
          <a:xfrm>
            <a:off x="9366250" y="6188075"/>
            <a:ext cx="84582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¿Dónde practicaremos Python?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182723" y="3527802"/>
            <a:ext cx="15621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poner en practica las instrucciones de Python, utilizaremos </a:t>
            </a:r>
            <a:r>
              <a:rPr lang="es-MX" sz="3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MX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s-MX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s-MX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s-MX" sz="3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es-MX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Research. </a:t>
            </a:r>
            <a:endParaRPr lang="es-MX" sz="3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2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esto cualquier usuario podrá escribir y </a:t>
            </a:r>
            <a:r>
              <a:rPr lang="es-MX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ejecutar código </a:t>
            </a:r>
            <a:r>
              <a:rPr lang="es-MX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en el navegador. </a:t>
            </a:r>
            <a:endParaRPr lang="es-MX" sz="32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3200" dirty="0" smtClean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sus ventajas n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s-CL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requiere configuración, Da acceso gratuito a </a:t>
            </a:r>
            <a:r>
              <a:rPr lang="es-CL" sz="32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  <a:r>
              <a:rPr lang="es-CL" sz="32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permite compartir contenido fácilmente</a:t>
            </a:r>
          </a:p>
          <a:p>
            <a:pPr algn="just"/>
            <a:endParaRPr lang="es-MX" sz="32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aplica para diversas tareas como de </a:t>
            </a:r>
            <a:r>
              <a:rPr lang="es-MX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aprendizaje automático, análisis de datos y educación</a:t>
            </a:r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más: </a:t>
            </a:r>
            <a:r>
              <a:rPr lang="es-MX" sz="2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://colab.research.google.com/notebooks/welcome.ipynb?hl=es</a:t>
            </a:r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50" y="1235075"/>
            <a:ext cx="4572000" cy="738664"/>
          </a:xfrm>
        </p:spPr>
        <p:txBody>
          <a:bodyPr/>
          <a:lstStyle/>
          <a:p>
            <a:pPr algn="ctr"/>
            <a:r>
              <a:rPr lang="es-CL" sz="4800" dirty="0" smtClean="0"/>
              <a:t>PGY1121</a:t>
            </a:r>
            <a:endParaRPr lang="es-CL" sz="4800" dirty="0"/>
          </a:p>
        </p:txBody>
      </p:sp>
      <p:sp>
        <p:nvSpPr>
          <p:cNvPr id="7" name="Marcador de texto 23">
            <a:extLst>
              <a:ext uri="{FF2B5EF4-FFF2-40B4-BE49-F238E27FC236}">
                <a16:creationId xmlns:a16="http://schemas.microsoft.com/office/drawing/2014/main" xmlns="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5403850" y="1242278"/>
            <a:ext cx="10591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kern="0" dirty="0" smtClean="0"/>
              <a:t>¿Dónde practicaremos Python?</a:t>
            </a:r>
            <a:endParaRPr lang="es-CL" kern="0" dirty="0"/>
          </a:p>
        </p:txBody>
      </p:sp>
      <p:sp>
        <p:nvSpPr>
          <p:cNvPr id="2" name="Rectángulo 1"/>
          <p:cNvSpPr/>
          <p:nvPr/>
        </p:nvSpPr>
        <p:spPr>
          <a:xfrm>
            <a:off x="2182723" y="3527802"/>
            <a:ext cx="15621000" cy="372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4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 Aplicaciones como alternativa:</a:t>
            </a:r>
          </a:p>
          <a:p>
            <a:pPr algn="just"/>
            <a:endParaRPr lang="es-MX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064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SzPts val="2800"/>
              <a:buFontTx/>
              <a:buChar char="»"/>
            </a:pP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Descargar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Python: </a:t>
            </a:r>
            <a:r>
              <a:rPr lang="en-US" sz="3200" u="sng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sz="3200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://www.python.org/downloads/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064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SzPts val="2800"/>
              <a:buChar char="»"/>
            </a:pPr>
            <a:r>
              <a:rPr lang="es-CL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Descargar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Visual Studio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3200" u="sng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3200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://code.visualstudio.com/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3" ma:contentTypeDescription="Crear nuevo documento." ma:contentTypeScope="" ma:versionID="8d5f10729c62970b734de5ef879298b5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82ae55e5e6eb8a9a0474e54d5a4b9107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57F06D-D5E5-4753-91DB-28DFE2969E71}"/>
</file>

<file path=customXml/itemProps2.xml><?xml version="1.0" encoding="utf-8"?>
<ds:datastoreItem xmlns:ds="http://schemas.openxmlformats.org/officeDocument/2006/customXml" ds:itemID="{8DA3A27C-ABB3-4744-BA8A-C771774321D9}"/>
</file>

<file path=customXml/itemProps3.xml><?xml version="1.0" encoding="utf-8"?>
<ds:datastoreItem xmlns:ds="http://schemas.openxmlformats.org/officeDocument/2006/customXml" ds:itemID="{9E919DAA-1D52-4D28-BD28-AA7417B3F79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22173</TotalTime>
  <Words>522</Words>
  <Application>Microsoft Office PowerPoint</Application>
  <PresentationFormat>Personalizado</PresentationFormat>
  <Paragraphs>165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Consolas</vt:lpstr>
      <vt:lpstr>Montserrat-Light</vt:lpstr>
      <vt:lpstr>Wingdings</vt:lpstr>
      <vt:lpstr>Office Theme</vt:lpstr>
      <vt:lpstr>Presentación de PowerPoint</vt:lpstr>
      <vt:lpstr>Experiencia de Aprendizaje N° 2 Clase N°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Andres Blanchard B.</dc:creator>
  <cp:lastModifiedBy>Cuenta Microsoft</cp:lastModifiedBy>
  <cp:revision>154</cp:revision>
  <dcterms:created xsi:type="dcterms:W3CDTF">2021-04-02T01:36:00Z</dcterms:created>
  <dcterms:modified xsi:type="dcterms:W3CDTF">2022-01-02T00:50:06Z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0x01010054CBA08B7824894AA16DE9F2638AAE9B</vt:lpwstr>
  </property>
</Properties>
</file>